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83" r:id="rId6"/>
    <p:sldId id="261" r:id="rId7"/>
    <p:sldId id="262" r:id="rId8"/>
    <p:sldId id="263" r:id="rId9"/>
    <p:sldId id="284" r:id="rId10"/>
    <p:sldId id="264" r:id="rId11"/>
    <p:sldId id="266" r:id="rId12"/>
    <p:sldId id="285" r:id="rId13"/>
    <p:sldId id="265" r:id="rId14"/>
    <p:sldId id="267" r:id="rId15"/>
    <p:sldId id="268" r:id="rId16"/>
    <p:sldId id="269" r:id="rId17"/>
    <p:sldId id="270" r:id="rId18"/>
    <p:sldId id="271" r:id="rId19"/>
    <p:sldId id="289" r:id="rId20"/>
    <p:sldId id="272" r:id="rId21"/>
    <p:sldId id="290" r:id="rId22"/>
    <p:sldId id="286" r:id="rId23"/>
    <p:sldId id="287" r:id="rId24"/>
    <p:sldId id="291" r:id="rId25"/>
    <p:sldId id="292" r:id="rId26"/>
    <p:sldId id="293" r:id="rId27"/>
    <p:sldId id="273" r:id="rId28"/>
    <p:sldId id="274" r:id="rId29"/>
    <p:sldId id="275" r:id="rId30"/>
    <p:sldId id="276" r:id="rId31"/>
    <p:sldId id="277" r:id="rId32"/>
    <p:sldId id="278" r:id="rId33"/>
    <p:sldId id="294" r:id="rId34"/>
    <p:sldId id="279" r:id="rId35"/>
    <p:sldId id="295" r:id="rId36"/>
    <p:sldId id="296" r:id="rId37"/>
    <p:sldId id="280" r:id="rId38"/>
    <p:sldId id="281" r:id="rId39"/>
    <p:sldId id="28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gif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ruselectronic.com/" TargetMode="External"/><Relationship Id="rId12" Type="http://schemas.openxmlformats.org/officeDocument/2006/relationships/hyperlink" Target="https://alexgyver.ru/" TargetMode="External"/><Relationship Id="rId13" Type="http://schemas.openxmlformats.org/officeDocument/2006/relationships/hyperlink" Target="https://itunes.apple.com/ru/app/&#1101;&#1083;&#1077;&#1082;&#1090;&#1088;&#1086;&#1085;&#1080;&#1082;/id784068182" TargetMode="External"/><Relationship Id="rId14" Type="http://schemas.openxmlformats.org/officeDocument/2006/relationships/hyperlink" Target="https://itunes.apple.com/app/id39179260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Main/Software" TargetMode="External"/><Relationship Id="rId3" Type="http://schemas.openxmlformats.org/officeDocument/2006/relationships/hyperlink" Target="https://github.com/espressif/arduino-esp32" TargetMode="External"/><Relationship Id="rId4" Type="http://schemas.openxmlformats.org/officeDocument/2006/relationships/hyperlink" Target="http://fritzing.org/home/" TargetMode="External"/><Relationship Id="rId5" Type="http://schemas.openxmlformats.org/officeDocument/2006/relationships/hyperlink" Target="https://github.com/lalekz" TargetMode="External"/><Relationship Id="rId6" Type="http://schemas.openxmlformats.org/officeDocument/2006/relationships/hyperlink" Target="http://amperka.ru/" TargetMode="External"/><Relationship Id="rId7" Type="http://schemas.openxmlformats.org/officeDocument/2006/relationships/hyperlink" Target="https://iarduino.ru/" TargetMode="External"/><Relationship Id="rId8" Type="http://schemas.openxmlformats.org/officeDocument/2006/relationships/hyperlink" Target="https://amperkot.ru/" TargetMode="External"/><Relationship Id="rId9" Type="http://schemas.openxmlformats.org/officeDocument/2006/relationships/hyperlink" Target="https://roboshop.spb.ru/" TargetMode="External"/><Relationship Id="rId10" Type="http://schemas.openxmlformats.org/officeDocument/2006/relationships/hyperlink" Target="https://aliexpress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Интернет вещей</a:t>
            </a:r>
            <a:r>
              <a:rPr lang="en-US" dirty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нырок в кроличью норку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pPr algn="r"/>
            <a:r>
              <a:rPr lang="ru-RU" dirty="0"/>
              <a:t>Александр</a:t>
            </a:r>
            <a:r>
              <a:rPr lang="en-US" dirty="0"/>
              <a:t> </a:t>
            </a:r>
            <a:r>
              <a:rPr lang="ru-RU" dirty="0"/>
              <a:t>Любицкий</a:t>
            </a:r>
          </a:p>
          <a:p>
            <a:pPr algn="r"/>
            <a:r>
              <a:rPr lang="en-US" dirty="0"/>
              <a:t>t.me/</a:t>
            </a:r>
            <a:r>
              <a:rPr lang="en-US" dirty="0" err="1"/>
              <a:t>lalekz</a:t>
            </a:r>
            <a:endParaRPr lang="en-US" dirty="0"/>
          </a:p>
          <a:p>
            <a:pPr algn="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lalekz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 WROOM32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240 МГц</a:t>
            </a:r>
            <a:r>
              <a:rPr lang="en-US" dirty="0"/>
              <a:t>, </a:t>
            </a:r>
            <a:r>
              <a:rPr lang="ru-RU" dirty="0"/>
              <a:t>32-</a:t>
            </a:r>
            <a:r>
              <a:rPr lang="en-US" dirty="0"/>
              <a:t>bit, 2 </a:t>
            </a:r>
            <a:r>
              <a:rPr lang="ru-RU" dirty="0"/>
              <a:t>ядра</a:t>
            </a:r>
            <a:endParaRPr lang="en-US" dirty="0"/>
          </a:p>
          <a:p>
            <a:r>
              <a:rPr lang="ru-RU" dirty="0"/>
              <a:t>520 КБ </a:t>
            </a:r>
            <a:r>
              <a:rPr lang="en-US" dirty="0"/>
              <a:t>SRAM</a:t>
            </a:r>
          </a:p>
          <a:p>
            <a:r>
              <a:rPr lang="en-US" dirty="0"/>
              <a:t>4M Flash</a:t>
            </a:r>
          </a:p>
          <a:p>
            <a:r>
              <a:rPr lang="en-US" dirty="0"/>
              <a:t>26 GPIO</a:t>
            </a:r>
          </a:p>
          <a:p>
            <a:r>
              <a:rPr lang="ru-RU" dirty="0"/>
              <a:t>АЦП</a:t>
            </a:r>
            <a:endParaRPr lang="en-US" dirty="0"/>
          </a:p>
          <a:p>
            <a:r>
              <a:rPr lang="ru-RU" dirty="0"/>
              <a:t>Интерфейсы</a:t>
            </a:r>
            <a:r>
              <a:rPr lang="en-US" dirty="0"/>
              <a:t>: UART, SPI, 1-wire, I2C, Ethernet</a:t>
            </a:r>
          </a:p>
          <a:p>
            <a:r>
              <a:rPr lang="ru-RU" dirty="0"/>
              <a:t>Встроенные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Bluetooth/BLE</a:t>
            </a:r>
          </a:p>
          <a:p>
            <a:r>
              <a:rPr lang="ru-RU" dirty="0"/>
              <a:t>Криптографическое аппаратное ускорение</a:t>
            </a:r>
            <a:endParaRPr lang="en-US" dirty="0"/>
          </a:p>
          <a:p>
            <a:r>
              <a:rPr lang="en-US" dirty="0" err="1"/>
              <a:t>FreeRTOS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кооперативная </a:t>
            </a:r>
            <a:r>
              <a:rPr lang="ru-RU" dirty="0" smtClean="0"/>
              <a:t>многозадачность</a:t>
            </a:r>
            <a:endParaRPr lang="en-US" dirty="0" smtClean="0"/>
          </a:p>
          <a:p>
            <a:r>
              <a:rPr lang="ru-RU" dirty="0" smtClean="0"/>
              <a:t>Стоимость </a:t>
            </a:r>
            <a:r>
              <a:rPr lang="en-US" dirty="0" smtClean="0"/>
              <a:t>~450</a:t>
            </a:r>
            <a:r>
              <a:rPr lang="ru-RU" dirty="0" smtClean="0"/>
              <a:t>₽</a:t>
            </a:r>
            <a:endParaRPr lang="en-US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0F9E5E30-0D07-E241-AD82-05439B55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2005788"/>
            <a:ext cx="5353047" cy="37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0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Макетная плата</a:t>
            </a: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xmlns="" id="{233E3898-0E68-1640-A5EB-968313710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30637" r="11667" b="30556"/>
          <a:stretch/>
        </p:blipFill>
        <p:spPr>
          <a:xfrm>
            <a:off x="2518908" y="2491083"/>
            <a:ext cx="7154183" cy="2701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59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Макетная плата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xmlns="" id="{84B75C94-6CBC-0D43-AE60-3DC6F195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21" y="2097088"/>
            <a:ext cx="5552981" cy="401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1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</a:t>
            </a:r>
            <a:r>
              <a:rPr lang="en-US" dirty="0" err="1"/>
              <a:t>Devkit</a:t>
            </a:r>
            <a:r>
              <a:rPr lang="en-US" dirty="0"/>
              <a:t> v1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Схема питания</a:t>
            </a:r>
          </a:p>
          <a:p>
            <a:r>
              <a:rPr lang="en-US" dirty="0"/>
              <a:t>USB-</a:t>
            </a:r>
            <a:r>
              <a:rPr lang="ru-RU" dirty="0"/>
              <a:t>интерфейс</a:t>
            </a:r>
            <a:endParaRPr lang="en-US" dirty="0"/>
          </a:p>
          <a:p>
            <a:r>
              <a:rPr lang="ru-RU" dirty="0"/>
              <a:t>Подходит для использования на макетной </a:t>
            </a:r>
            <a:r>
              <a:rPr lang="ru-RU" dirty="0" smtClean="0"/>
              <a:t>плате</a:t>
            </a:r>
            <a:endParaRPr lang="en-US" dirty="0" smtClean="0"/>
          </a:p>
          <a:p>
            <a:r>
              <a:rPr lang="ru-RU" dirty="0" smtClean="0"/>
              <a:t>Стоимость </a:t>
            </a:r>
            <a:r>
              <a:rPr lang="en-US" dirty="0" smtClean="0"/>
              <a:t>~</a:t>
            </a:r>
            <a:r>
              <a:rPr lang="ru-RU" dirty="0" smtClean="0"/>
              <a:t>900₽</a:t>
            </a:r>
            <a:endParaRPr lang="en-US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C0FB818D-91B3-E748-A1AF-E0E3BAD9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617" y="1357803"/>
            <a:ext cx="2895600" cy="490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603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Датчик климата </a:t>
            </a:r>
            <a:r>
              <a:rPr lang="en-US" dirty="0"/>
              <a:t>Xiaomi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Температура и влажность</a:t>
            </a:r>
          </a:p>
          <a:p>
            <a:r>
              <a:rPr lang="en-US" dirty="0"/>
              <a:t>BLE </a:t>
            </a:r>
            <a:r>
              <a:rPr lang="ru-RU" dirty="0"/>
              <a:t>интерфейс</a:t>
            </a:r>
          </a:p>
          <a:p>
            <a:r>
              <a:rPr lang="ru-RU" dirty="0"/>
              <a:t>Работает от </a:t>
            </a:r>
            <a:r>
              <a:rPr lang="en-US" dirty="0"/>
              <a:t>1 </a:t>
            </a:r>
            <a:r>
              <a:rPr lang="ru-RU" dirty="0"/>
              <a:t>батарейки </a:t>
            </a:r>
            <a:r>
              <a:rPr lang="en-US" dirty="0"/>
              <a:t>AAA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CB0533B5-53E5-0349-A348-81E75DEB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36" y="1484543"/>
            <a:ext cx="3716575" cy="3735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449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2E4E997-8672-4FFD-B8EC-9932A8E47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FE6BA9E6-1D9E-4D30-B528-D49FA1342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ru-RU" sz="3200"/>
              <a:t>Пишем прошивку</a:t>
            </a:r>
            <a:r>
              <a:rPr lang="en-US" sz="3200"/>
              <a:t>: Arduino ide</a:t>
            </a:r>
            <a:endParaRPr lang="ru-RU" sz="320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ru-RU" sz="2000"/>
              <a:t>Удобная среда для начинающих</a:t>
            </a:r>
          </a:p>
          <a:p>
            <a:r>
              <a:rPr lang="ru-RU" sz="2000"/>
              <a:t>Плагин для поддержки </a:t>
            </a:r>
            <a:r>
              <a:rPr lang="en-US" sz="2000"/>
              <a:t>ESP32</a:t>
            </a:r>
            <a:endParaRPr lang="ru-RU" sz="2000"/>
          </a:p>
          <a:p>
            <a:r>
              <a:rPr lang="en-US" sz="2000"/>
              <a:t>C++14, STL</a:t>
            </a:r>
          </a:p>
          <a:p>
            <a:r>
              <a:rPr lang="ru-RU" sz="2000"/>
              <a:t>Множество готовых библиотек</a:t>
            </a:r>
          </a:p>
          <a:p>
            <a:r>
              <a:rPr lang="ru-RU" sz="2000"/>
              <a:t>Монитор последовательного порта</a:t>
            </a:r>
            <a:endParaRPr lang="en-US" sz="20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87EDB13D-5B35-F742-8E4A-2A7E4253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8990"/>
            <a:ext cx="5456279" cy="45150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53E4DEE-E996-40F8-8635-0FF43D734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/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xmlns="" id="{08BD1D3E-43CE-49EB-A424-0738950C64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/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E9182037-E3FA-489A-95D5-29E424842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xmlns="" id="{E8864E76-AD7F-4BEE-B3F6-A78FA42AEF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xmlns="" id="{8AD071B3-046D-4479-91FE-01E9AD7C8A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xmlns="" id="{91D776F5-E902-4A4D-A75D-A46E063C9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xmlns="" id="{EBED8F24-A998-4952-AB68-E2074F0746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xmlns="" id="{74D7A646-8CDC-49B3-9C44-3EF38DB426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xmlns="" id="{D4E99D14-E4F4-419B-9AAF-8D1CEAB28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xmlns="" id="{377E106C-5445-4A52-9F7E-DA1738744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xmlns="" id="{752BFE96-D378-4BAE-A64B-F851A34C4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xmlns="" id="{B88FFB19-5A5E-4078-B467-9D4ABD21BD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xmlns="" id="{11042975-3D19-4728-BCDA-D3F5CD633E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/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xmlns="" id="{A28972BD-D2E1-4DCA-A907-2E3B6F6066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xmlns="" id="{1C806824-5C2D-4747-B038-69EE4074B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xmlns="" id="{3B33F710-16D7-4F48-BFCA-66C9CA235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xmlns="" id="{6C8C8ED4-90FA-4E97-AAF0-D5D51E6A93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xmlns="" id="{6C5EB9C1-B25F-4172-8A96-5950ECC82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/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xmlns="" id="{097E6E8A-9373-4655-882B-21715CCE9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xmlns="" id="{EB8CC766-1206-4372-ACAF-8230AF4D5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xmlns="" id="{1C8E2511-2489-47B2-9C19-C410910DD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xmlns="" id="{D7820196-0A47-47EF-832C-A688E897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xmlns="" id="{4982E0BF-34AE-48A3-AD6B-E0F3CD05D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xmlns="" id="{CD34643B-9DF2-4310-8868-48252C3393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xmlns="" id="{4E020C4E-AF64-44A8-B830-779541D8D5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xmlns="" id="{D97BC3D3-B1B3-4825-9169-BBEF1DBCF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xmlns="" id="{A750DC4F-1DAF-470E-98C6-6C68DEB933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xmlns="" id="{2F99594A-5BBD-4E10-A818-8BE52B7D95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215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Простейший пример</a:t>
            </a:r>
            <a:endParaRPr lang="ru-RU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EE02A699-2E67-6844-85F2-70EBB7A2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668462"/>
            <a:ext cx="9755226" cy="45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 err="1"/>
              <a:t>ble</a:t>
            </a:r>
            <a:endParaRPr lang="ru-RU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xmlns="" id="{0188C9B3-F40A-154B-AC68-204824B1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92" y="3510569"/>
            <a:ext cx="1493345" cy="1397000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70E5CCA6-7EAF-DF40-823E-6D1B88C4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43" y="2065131"/>
            <a:ext cx="1828800" cy="185420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BC1ED9FA-C42B-1B43-B77C-EF0A2E783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092" y="2031999"/>
            <a:ext cx="1469259" cy="1397000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xmlns="" id="{1D10E6D5-9660-B444-91E6-E2ED64D37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715" y="2097088"/>
            <a:ext cx="2109351" cy="3347448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xmlns="" id="{A6C931FB-4819-584A-8FD3-68D0FBE99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683" y="2097088"/>
            <a:ext cx="2359661" cy="2648600"/>
          </a:xfrm>
          <a:prstGeom prst="rect">
            <a:avLst/>
          </a:prstGeom>
        </p:spPr>
      </p:pic>
      <p:pic>
        <p:nvPicPr>
          <p:cNvPr id="13" name="Рисунок 13">
            <a:extLst>
              <a:ext uri="{FF2B5EF4-FFF2-40B4-BE49-F238E27FC236}">
                <a16:creationId xmlns:a16="http://schemas.microsoft.com/office/drawing/2014/main" xmlns="" id="{4AFD903C-904D-1C4B-A5EC-693040DAB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743" y="4209069"/>
            <a:ext cx="1830552" cy="1397000"/>
          </a:xfrm>
          <a:prstGeom prst="rect">
            <a:avLst/>
          </a:prstGeom>
        </p:spPr>
      </p:pic>
      <p:pic>
        <p:nvPicPr>
          <p:cNvPr id="15" name="Рисунок 15">
            <a:extLst>
              <a:ext uri="{FF2B5EF4-FFF2-40B4-BE49-F238E27FC236}">
                <a16:creationId xmlns:a16="http://schemas.microsoft.com/office/drawing/2014/main" xmlns="" id="{CE824F70-7C45-5444-B5F5-F78CE962D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092" y="5043438"/>
            <a:ext cx="1318710" cy="15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1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scanner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1" y="445770"/>
            <a:ext cx="3105388" cy="552069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257" y="445770"/>
            <a:ext cx="3110309" cy="55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11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462337" cy="1478570"/>
          </a:xfrm>
        </p:spPr>
        <p:txBody>
          <a:bodyPr>
            <a:normAutofit fontScale="90000"/>
          </a:bodyPr>
          <a:lstStyle/>
          <a:p>
            <a:r>
              <a:rPr lang="ru-RU"/>
              <a:t>Читаем показания датчика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EA30AE59-45FA-144A-B6B1-91BAED4BF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0"/>
          <a:stretch/>
        </p:blipFill>
        <p:spPr>
          <a:xfrm>
            <a:off x="3975854" y="309259"/>
            <a:ext cx="8216146" cy="6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5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Чей Интернет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0,76 млрд людей</a:t>
            </a:r>
            <a:endParaRPr lang="en-US" dirty="0"/>
          </a:p>
          <a:p>
            <a:r>
              <a:rPr lang="ru-RU" dirty="0"/>
              <a:t>18 млрд устройств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5D78B808-A2AD-924D-92E6-0047AA58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45" y="2127278"/>
            <a:ext cx="6336666" cy="3786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5387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462337" cy="1478570"/>
          </a:xfrm>
        </p:spPr>
        <p:txBody>
          <a:bodyPr>
            <a:normAutofit fontScale="90000"/>
          </a:bodyPr>
          <a:lstStyle/>
          <a:p>
            <a:r>
              <a:rPr lang="ru-RU"/>
              <a:t>Читаем показания датчика</a:t>
            </a:r>
            <a:endParaRPr lang="ru-RU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18447278-5471-6341-BFA1-8B9EAB2B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96" y="0"/>
            <a:ext cx="7216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19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462337" cy="1478570"/>
          </a:xfrm>
        </p:spPr>
        <p:txBody>
          <a:bodyPr>
            <a:normAutofit fontScale="90000"/>
          </a:bodyPr>
          <a:lstStyle/>
          <a:p>
            <a:r>
              <a:rPr lang="ru-RU"/>
              <a:t>Читаем показания датчика</a:t>
            </a:r>
            <a:endParaRPr lang="ru-RU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xmlns="" id="{E5462176-BD8A-6B44-A80B-9CDC47934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69" r="10203"/>
          <a:stretch/>
        </p:blipFill>
        <p:spPr>
          <a:xfrm>
            <a:off x="4603750" y="618518"/>
            <a:ext cx="7037985" cy="31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2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462337" cy="1478570"/>
          </a:xfrm>
        </p:spPr>
        <p:txBody>
          <a:bodyPr>
            <a:normAutofit fontScale="90000"/>
          </a:bodyPr>
          <a:lstStyle/>
          <a:p>
            <a:r>
              <a:rPr lang="ru-RU"/>
              <a:t>Читаем показания датчика</a:t>
            </a:r>
            <a:endParaRPr lang="ru-RU" dirty="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17F638E6-43AC-814F-B4DF-F3E99B672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3342"/>
          <a:stretch/>
        </p:blipFill>
        <p:spPr>
          <a:xfrm>
            <a:off x="4116919" y="1348767"/>
            <a:ext cx="7069664" cy="5212899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xmlns="" id="{F242FECC-347A-0E40-97E6-BAA49ABA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81" b="73221"/>
          <a:stretch/>
        </p:blipFill>
        <p:spPr>
          <a:xfrm>
            <a:off x="4184917" y="191542"/>
            <a:ext cx="6933668" cy="10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462337" cy="1478570"/>
          </a:xfrm>
        </p:spPr>
        <p:txBody>
          <a:bodyPr>
            <a:normAutofit fontScale="90000"/>
          </a:bodyPr>
          <a:lstStyle/>
          <a:p>
            <a:r>
              <a:rPr lang="ru-RU"/>
              <a:t>Читаем показания датчика</a:t>
            </a:r>
            <a:endParaRPr lang="ru-RU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xmlns="" id="{144C9123-5EA3-974B-BD72-B3547891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05" y="618518"/>
            <a:ext cx="7551245" cy="51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3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462337" cy="1478570"/>
          </a:xfrm>
        </p:spPr>
        <p:txBody>
          <a:bodyPr>
            <a:normAutofit fontScale="90000"/>
          </a:bodyPr>
          <a:lstStyle/>
          <a:p>
            <a:r>
              <a:rPr lang="ru-RU"/>
              <a:t>Читаем показания датчика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B370EDE5-036C-8140-87B8-08FA290F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544" y="1357803"/>
            <a:ext cx="7985127" cy="39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0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462337" cy="1478570"/>
          </a:xfrm>
        </p:spPr>
        <p:txBody>
          <a:bodyPr>
            <a:normAutofit fontScale="90000"/>
          </a:bodyPr>
          <a:lstStyle/>
          <a:p>
            <a:r>
              <a:rPr lang="ru-RU"/>
              <a:t>Читаем показания датчика</a:t>
            </a:r>
            <a:endParaRPr lang="ru-RU" dirty="0"/>
          </a:p>
        </p:txBody>
      </p:sp>
      <p:pic>
        <p:nvPicPr>
          <p:cNvPr id="3" name="Рисунок 4">
            <a:extLst>
              <a:ext uri="{FF2B5EF4-FFF2-40B4-BE49-F238E27FC236}">
                <a16:creationId xmlns:a16="http://schemas.microsoft.com/office/drawing/2014/main" xmlns="" id="{9E09BF70-5007-9143-A61F-1544E4C3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13" y="362996"/>
            <a:ext cx="8158037" cy="61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2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462337" cy="1478570"/>
          </a:xfrm>
        </p:spPr>
        <p:txBody>
          <a:bodyPr>
            <a:normAutofit fontScale="90000"/>
          </a:bodyPr>
          <a:lstStyle/>
          <a:p>
            <a:r>
              <a:rPr lang="ru-RU"/>
              <a:t>Читаем показания датчика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8BADCA28-0F2B-1942-BF91-2D2CD9F76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42"/>
          <a:stretch/>
        </p:blipFill>
        <p:spPr>
          <a:xfrm>
            <a:off x="4449088" y="618518"/>
            <a:ext cx="7145751" cy="49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9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 дальше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7"/>
            <a:ext cx="6319838" cy="3541714"/>
          </a:xfrm>
        </p:spPr>
        <p:txBody>
          <a:bodyPr>
            <a:normAutofit/>
          </a:bodyPr>
          <a:lstStyle/>
          <a:p>
            <a:r>
              <a:rPr lang="ru-RU" dirty="0"/>
              <a:t>Читать данные по </a:t>
            </a:r>
            <a:r>
              <a:rPr lang="en-US" dirty="0"/>
              <a:t>UBS-</a:t>
            </a:r>
            <a:r>
              <a:rPr lang="ru-RU" dirty="0"/>
              <a:t>шнурку на ноутбук и пересылать на сервер</a:t>
            </a:r>
          </a:p>
        </p:txBody>
      </p:sp>
    </p:spTree>
    <p:extLst>
      <p:ext uri="{BB962C8B-B14F-4D97-AF65-F5344CB8AC3E}">
        <p14:creationId xmlns:p14="http://schemas.microsoft.com/office/powerpoint/2010/main" val="158670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 дальше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Слать данные на сервер Народного Мониторинга через встроенный </a:t>
            </a:r>
            <a:r>
              <a:rPr lang="en-US" dirty="0" err="1"/>
              <a:t>WiFi</a:t>
            </a:r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B993029B-F747-8349-833A-649F34CCC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33" b="21296"/>
          <a:stretch/>
        </p:blipFill>
        <p:spPr>
          <a:xfrm>
            <a:off x="6019799" y="1493915"/>
            <a:ext cx="5638963" cy="47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6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 дальше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7"/>
            <a:ext cx="5367338" cy="3541714"/>
          </a:xfrm>
        </p:spPr>
        <p:txBody>
          <a:bodyPr>
            <a:normAutofit/>
          </a:bodyPr>
          <a:lstStyle/>
          <a:p>
            <a:r>
              <a:rPr lang="ru-RU" dirty="0"/>
              <a:t>Подключить модуль модема и слать данные в чат </a:t>
            </a:r>
            <a:r>
              <a:rPr lang="en-US" dirty="0"/>
              <a:t>Telegram</a:t>
            </a:r>
            <a:endParaRPr lang="ru-RU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B85DFE65-1894-3942-A12A-548BD506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08" y="2097088"/>
            <a:ext cx="3423635" cy="34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причины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Удешевление электронных компонентов</a:t>
            </a:r>
            <a:endParaRPr lang="en-US" dirty="0"/>
          </a:p>
          <a:p>
            <a:r>
              <a:rPr lang="ru-RU" dirty="0"/>
              <a:t>Распространение сетей передачи данных</a:t>
            </a:r>
          </a:p>
          <a:p>
            <a:r>
              <a:rPr lang="ru-RU" dirty="0"/>
              <a:t>Развитие технологий эффективного потребления питания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3186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sim800 v2.0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MicroSIM</a:t>
            </a:r>
            <a:endParaRPr lang="en-US" dirty="0"/>
          </a:p>
          <a:p>
            <a:r>
              <a:rPr lang="ru-RU" dirty="0"/>
              <a:t>Питание от </a:t>
            </a:r>
            <a:r>
              <a:rPr lang="en-US" dirty="0"/>
              <a:t>5</a:t>
            </a:r>
            <a:r>
              <a:rPr lang="ru-RU" dirty="0"/>
              <a:t>в</a:t>
            </a:r>
            <a:endParaRPr lang="en-US" dirty="0"/>
          </a:p>
          <a:p>
            <a:r>
              <a:rPr lang="ru-RU" dirty="0"/>
              <a:t>Интерфейс </a:t>
            </a:r>
            <a:r>
              <a:rPr lang="en-US" dirty="0"/>
              <a:t>UART</a:t>
            </a:r>
          </a:p>
          <a:p>
            <a:r>
              <a:rPr lang="en-US" dirty="0"/>
              <a:t>AT-</a:t>
            </a:r>
            <a:r>
              <a:rPr lang="ru-RU" dirty="0"/>
              <a:t>команды</a:t>
            </a:r>
          </a:p>
          <a:p>
            <a:r>
              <a:rPr lang="ru-RU" dirty="0"/>
              <a:t>Библиотека </a:t>
            </a:r>
            <a:r>
              <a:rPr lang="en-US" dirty="0" err="1"/>
              <a:t>TinyGSM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9E563C49-D151-9842-BF0B-BEB2408A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23782" r="15416" b="23781"/>
          <a:stretch/>
        </p:blipFill>
        <p:spPr>
          <a:xfrm>
            <a:off x="6094411" y="1889653"/>
            <a:ext cx="5065622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39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</a:t>
            </a:r>
            <a:r>
              <a:rPr lang="en-US" dirty="0" smtClean="0"/>
              <a:t> fritzing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310" y="2097088"/>
            <a:ext cx="52959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96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819207" cy="1478570"/>
          </a:xfrm>
        </p:spPr>
        <p:txBody>
          <a:bodyPr/>
          <a:lstStyle/>
          <a:p>
            <a:r>
              <a:rPr lang="ru-RU" dirty="0"/>
              <a:t>Подключаем интернет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740" y="2186968"/>
            <a:ext cx="7188200" cy="35941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 rotWithShape="1">
          <a:blip r:embed="rId3"/>
          <a:srcRect r="18326"/>
          <a:stretch/>
        </p:blipFill>
        <p:spPr>
          <a:xfrm>
            <a:off x="4650740" y="618518"/>
            <a:ext cx="7188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1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819207" cy="1478570"/>
          </a:xfrm>
        </p:spPr>
        <p:txBody>
          <a:bodyPr/>
          <a:lstStyle/>
          <a:p>
            <a:r>
              <a:rPr lang="ru-RU" dirty="0"/>
              <a:t>Подключаем интернет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2"/>
          <a:srcRect r="32968"/>
          <a:stretch/>
        </p:blipFill>
        <p:spPr>
          <a:xfrm>
            <a:off x="4960620" y="347980"/>
            <a:ext cx="659765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89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762057" cy="1478570"/>
          </a:xfrm>
        </p:spPr>
        <p:txBody>
          <a:bodyPr/>
          <a:lstStyle/>
          <a:p>
            <a:r>
              <a:rPr lang="ru-RU" dirty="0"/>
              <a:t>Пишем бота </a:t>
            </a:r>
            <a:r>
              <a:rPr lang="en-US" dirty="0"/>
              <a:t>telegram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/>
          <a:srcRect r="13968"/>
          <a:stretch/>
        </p:blipFill>
        <p:spPr>
          <a:xfrm>
            <a:off x="4393978" y="1906443"/>
            <a:ext cx="7241984" cy="4220037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/>
          <a:srcRect r="19471"/>
          <a:stretch/>
        </p:blipFill>
        <p:spPr>
          <a:xfrm>
            <a:off x="4393978" y="966068"/>
            <a:ext cx="7241984" cy="5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762057" cy="1478570"/>
          </a:xfrm>
        </p:spPr>
        <p:txBody>
          <a:bodyPr/>
          <a:lstStyle/>
          <a:p>
            <a:r>
              <a:rPr lang="ru-RU" dirty="0"/>
              <a:t>Пишем бота </a:t>
            </a:r>
            <a:r>
              <a:rPr lang="en-US" dirty="0"/>
              <a:t>telegram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70" y="847090"/>
            <a:ext cx="59817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8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762057" cy="1478570"/>
          </a:xfrm>
        </p:spPr>
        <p:txBody>
          <a:bodyPr/>
          <a:lstStyle/>
          <a:p>
            <a:r>
              <a:rPr lang="ru-RU" dirty="0"/>
              <a:t>Пишем бота </a:t>
            </a:r>
            <a:r>
              <a:rPr lang="en-US" dirty="0"/>
              <a:t>telegram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/>
          <a:srcRect r="8781"/>
          <a:stretch/>
        </p:blipFill>
        <p:spPr>
          <a:xfrm>
            <a:off x="4395038" y="618518"/>
            <a:ext cx="7796962" cy="55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37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Проверка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t.me</a:t>
            </a:r>
            <a:r>
              <a:rPr lang="en-US" dirty="0" smtClean="0"/>
              <a:t>/esp32_demo_bot</a:t>
            </a:r>
          </a:p>
          <a:p>
            <a:r>
              <a:rPr lang="en-US" dirty="0" smtClean="0"/>
              <a:t>/start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подписаться на уведомления</a:t>
            </a:r>
          </a:p>
          <a:p>
            <a:r>
              <a:rPr lang="en-US" dirty="0" smtClean="0"/>
              <a:t>/stop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отписаться от уведомлений</a:t>
            </a:r>
            <a:endParaRPr lang="en-US" dirty="0"/>
          </a:p>
        </p:txBody>
      </p:sp>
      <p:pic>
        <p:nvPicPr>
          <p:cNvPr id="1026" name="Picture 2" descr="http://qrcoder.ru/code/?https%3A%2F%2Ft.me%2Fesp32_demo_bot&amp;4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90" y="1357803"/>
            <a:ext cx="4274820" cy="427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926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Download the Arduino IDE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Arduino core for the ESP32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Fritzing App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Alexander Lubitskiy @ GitHub.com</a:t>
            </a:r>
            <a:endParaRPr lang="en-US" dirty="0" smtClean="0"/>
          </a:p>
          <a:p>
            <a:r>
              <a:rPr lang="ru-RU" dirty="0" smtClean="0">
                <a:hlinkClick r:id="rId6"/>
              </a:rPr>
              <a:t>Амперка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iArduino</a:t>
            </a:r>
            <a:r>
              <a:rPr lang="en-US" dirty="0" smtClean="0"/>
              <a:t>, </a:t>
            </a:r>
            <a:r>
              <a:rPr lang="ru-RU" dirty="0" smtClean="0">
                <a:hlinkClick r:id="rId8"/>
              </a:rPr>
              <a:t>Амперкот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RoboShop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Aliexpress</a:t>
            </a:r>
            <a:endParaRPr lang="en-US" dirty="0" smtClean="0"/>
          </a:p>
          <a:p>
            <a:r>
              <a:rPr lang="ru-RU" dirty="0" smtClean="0">
                <a:hlinkClick r:id="rId11"/>
              </a:rPr>
              <a:t>Практическая электроника</a:t>
            </a:r>
            <a:endParaRPr lang="en-US" dirty="0" smtClean="0"/>
          </a:p>
          <a:p>
            <a:r>
              <a:rPr lang="en-US" dirty="0" smtClean="0">
                <a:hlinkClick r:id="rId12"/>
              </a:rPr>
              <a:t> AlexGyver</a:t>
            </a:r>
            <a:endParaRPr lang="en-US" dirty="0" smtClean="0"/>
          </a:p>
          <a:p>
            <a:r>
              <a:rPr lang="ru-RU" dirty="0" smtClean="0">
                <a:hlinkClick r:id="rId13"/>
              </a:rPr>
              <a:t>App Store: Электроник</a:t>
            </a:r>
            <a:r>
              <a:rPr lang="en-US" dirty="0" smtClean="0"/>
              <a:t>, </a:t>
            </a:r>
            <a:r>
              <a:rPr lang="en-US" dirty="0" smtClean="0">
                <a:hlinkClick r:id="rId14"/>
              </a:rPr>
              <a:t>EEToolkit</a:t>
            </a:r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7942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si6pX0AERUlw.jpg (1200Ã638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6688"/>
          <a:stretch/>
        </p:blipFill>
        <p:spPr bwMode="auto">
          <a:xfrm>
            <a:off x="-537210" y="0"/>
            <a:ext cx="127292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37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Города	</a:t>
            </a:r>
          </a:p>
          <a:p>
            <a:r>
              <a:rPr lang="ru-RU" dirty="0"/>
              <a:t>Промышленность</a:t>
            </a:r>
          </a:p>
          <a:p>
            <a:r>
              <a:rPr lang="ru-RU" dirty="0"/>
              <a:t>Здания</a:t>
            </a:r>
          </a:p>
          <a:p>
            <a:r>
              <a:rPr lang="ru-RU" dirty="0"/>
              <a:t>Здоровье</a:t>
            </a:r>
          </a:p>
          <a:p>
            <a:r>
              <a:rPr lang="ru-RU" dirty="0"/>
              <a:t>Логистика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8E20108-B315-994A-A3D4-19B2D1629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Агрокультура</a:t>
            </a:r>
          </a:p>
          <a:p>
            <a:r>
              <a:rPr lang="ru-RU" dirty="0"/>
              <a:t>Торговля</a:t>
            </a:r>
          </a:p>
          <a:p>
            <a:r>
              <a:rPr lang="ru-RU" dirty="0"/>
              <a:t>Автомобили</a:t>
            </a:r>
          </a:p>
          <a:p>
            <a:r>
              <a:rPr lang="ru-RU" dirty="0"/>
              <a:t>Энергетика</a:t>
            </a:r>
          </a:p>
          <a:p>
            <a:r>
              <a:rPr lang="ru-RU" dirty="0"/>
              <a:t>Экология</a:t>
            </a:r>
          </a:p>
        </p:txBody>
      </p:sp>
    </p:spTree>
    <p:extLst>
      <p:ext uri="{BB962C8B-B14F-4D97-AF65-F5344CB8AC3E}">
        <p14:creationId xmlns:p14="http://schemas.microsoft.com/office/powerpoint/2010/main" val="129908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Направления деятельности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Микроэлектроника</a:t>
            </a:r>
          </a:p>
          <a:p>
            <a:r>
              <a:rPr lang="ru-RU" dirty="0" err="1"/>
              <a:t>Схемотехника</a:t>
            </a:r>
            <a:endParaRPr lang="ru-RU" dirty="0"/>
          </a:p>
          <a:p>
            <a:r>
              <a:rPr lang="ru-RU" dirty="0"/>
              <a:t>Микроконтроллеры</a:t>
            </a:r>
          </a:p>
          <a:p>
            <a:r>
              <a:rPr lang="ru-RU" dirty="0"/>
              <a:t>Программирование</a:t>
            </a:r>
          </a:p>
          <a:p>
            <a:r>
              <a:rPr lang="ru-RU" dirty="0"/>
              <a:t>Разработка датчиков</a:t>
            </a:r>
            <a:endParaRPr lang="en-US" dirty="0"/>
          </a:p>
          <a:p>
            <a:r>
              <a:rPr lang="ru-RU" dirty="0"/>
              <a:t>Автоматизация и управление процессами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Телекоммуникации</a:t>
            </a:r>
          </a:p>
          <a:p>
            <a:r>
              <a:rPr lang="ru-RU" dirty="0"/>
              <a:t>Облачные хранилища</a:t>
            </a:r>
            <a:endParaRPr lang="en-US" dirty="0"/>
          </a:p>
          <a:p>
            <a:r>
              <a:rPr lang="ru-RU" dirty="0"/>
              <a:t>Веб-сайты</a:t>
            </a:r>
            <a:endParaRPr lang="en-US" dirty="0"/>
          </a:p>
          <a:p>
            <a:r>
              <a:rPr lang="ru-RU" dirty="0"/>
              <a:t>Мобильные приложения</a:t>
            </a:r>
            <a:endParaRPr lang="en-US" dirty="0"/>
          </a:p>
          <a:p>
            <a:r>
              <a:rPr lang="ru-RU" dirty="0"/>
              <a:t>Анализ данных</a:t>
            </a:r>
            <a:r>
              <a:rPr lang="en-US" dirty="0"/>
              <a:t> </a:t>
            </a:r>
            <a:r>
              <a:rPr lang="ru-RU" dirty="0"/>
              <a:t>и машинное обучение</a:t>
            </a:r>
            <a:endParaRPr lang="en-US" dirty="0"/>
          </a:p>
          <a:p>
            <a:r>
              <a:rPr lang="ru-RU" dirty="0"/>
              <a:t>Информационная безопасность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53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Типичная схема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E6BD2BA-DE2E-3D40-AB52-F8481497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1" y="2097088"/>
            <a:ext cx="10058400" cy="3792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82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2E4E997-8672-4FFD-B8EC-9932A8E47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FE6BA9E6-1D9E-4D30-B528-D49FA1342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ru-RU" sz="3200"/>
              <a:t>Устройство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2000"/>
              <a:t>Микроконтроллер</a:t>
            </a:r>
          </a:p>
          <a:p>
            <a:pPr>
              <a:lnSpc>
                <a:spcPct val="110000"/>
              </a:lnSpc>
            </a:pPr>
            <a:r>
              <a:rPr lang="en-US" sz="2000"/>
              <a:t>GPIO</a:t>
            </a:r>
          </a:p>
          <a:p>
            <a:pPr>
              <a:lnSpc>
                <a:spcPct val="110000"/>
              </a:lnSpc>
            </a:pPr>
            <a:r>
              <a:rPr lang="ru-RU" sz="2000"/>
              <a:t>Интерфейсы</a:t>
            </a:r>
            <a:r>
              <a:rPr lang="en-US" sz="2000"/>
              <a:t>: UART, SPI, I2C, RS485, CAN, 1-wire </a:t>
            </a:r>
            <a:r>
              <a:rPr lang="ru-RU" sz="2000"/>
              <a:t>и т</a:t>
            </a:r>
            <a:r>
              <a:rPr lang="en-US" sz="2000"/>
              <a:t>.</a:t>
            </a:r>
            <a:r>
              <a:rPr lang="ru-RU" sz="2000"/>
              <a:t>п</a:t>
            </a:r>
            <a:r>
              <a:rPr lang="en-US" sz="2000"/>
              <a:t>.</a:t>
            </a:r>
          </a:p>
          <a:p>
            <a:pPr>
              <a:lnSpc>
                <a:spcPct val="110000"/>
              </a:lnSpc>
            </a:pPr>
            <a:r>
              <a:rPr lang="ru-RU" sz="2000"/>
              <a:t>Датчики</a:t>
            </a:r>
            <a:r>
              <a:rPr lang="en-US" sz="2000"/>
              <a:t>: </a:t>
            </a:r>
            <a:r>
              <a:rPr lang="ru-RU" sz="2000"/>
              <a:t>климат</a:t>
            </a:r>
            <a:r>
              <a:rPr lang="en-US" sz="2000"/>
              <a:t>, </a:t>
            </a:r>
            <a:r>
              <a:rPr lang="ru-RU" sz="2000"/>
              <a:t>экология</a:t>
            </a:r>
            <a:r>
              <a:rPr lang="en-US" sz="2000"/>
              <a:t>, </a:t>
            </a:r>
            <a:r>
              <a:rPr lang="ru-RU" sz="2000"/>
              <a:t>охрана</a:t>
            </a:r>
            <a:r>
              <a:rPr lang="en-US" sz="2000"/>
              <a:t>, </a:t>
            </a:r>
            <a:r>
              <a:rPr lang="ru-RU" sz="2000"/>
              <a:t>ток</a:t>
            </a:r>
            <a:r>
              <a:rPr lang="en-US" sz="2000"/>
              <a:t>, </a:t>
            </a:r>
            <a:r>
              <a:rPr lang="ru-RU" sz="2000"/>
              <a:t>счетчики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ru-RU" sz="2000"/>
              <a:t>Контроллеры</a:t>
            </a:r>
            <a:r>
              <a:rPr lang="en-US" sz="2000"/>
              <a:t>: </a:t>
            </a:r>
            <a:r>
              <a:rPr lang="ru-RU" sz="2000"/>
              <a:t>реле</a:t>
            </a:r>
            <a:r>
              <a:rPr lang="en-US" sz="2000"/>
              <a:t>, </a:t>
            </a:r>
            <a:r>
              <a:rPr lang="ru-RU" sz="2000"/>
              <a:t>ИК-порт</a:t>
            </a:r>
            <a:r>
              <a:rPr lang="en-US" sz="2000"/>
              <a:t>, BLE</a:t>
            </a:r>
          </a:p>
          <a:p>
            <a:pPr>
              <a:lnSpc>
                <a:spcPct val="110000"/>
              </a:lnSpc>
            </a:pPr>
            <a:r>
              <a:rPr lang="ru-RU" sz="2000"/>
              <a:t>Сетевой интерфейс</a:t>
            </a:r>
            <a:r>
              <a:rPr lang="en-US" sz="2000"/>
              <a:t>: WiFi, Ethernet, GRPS/3G/LTE-M</a:t>
            </a:r>
            <a:endParaRPr lang="ru-RU" sz="200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B7871875-E8D6-2640-8C72-70BA8A43F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53E4DEE-E996-40F8-8635-0FF43D734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/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xmlns="" id="{08BD1D3E-43CE-49EB-A424-0738950C64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/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E9182037-E3FA-489A-95D5-29E424842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xmlns="" id="{E8864E76-AD7F-4BEE-B3F6-A78FA42AEF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xmlns="" id="{8AD071B3-046D-4479-91FE-01E9AD7C8A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xmlns="" id="{91D776F5-E902-4A4D-A75D-A46E063C9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xmlns="" id="{EBED8F24-A998-4952-AB68-E2074F0746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xmlns="" id="{74D7A646-8CDC-49B3-9C44-3EF38DB426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xmlns="" id="{D4E99D14-E4F4-419B-9AAF-8D1CEAB28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xmlns="" id="{377E106C-5445-4A52-9F7E-DA1738744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xmlns="" id="{752BFE96-D378-4BAE-A64B-F851A34C4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xmlns="" id="{B88FFB19-5A5E-4078-B467-9D4ABD21BD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xmlns="" id="{11042975-3D19-4728-BCDA-D3F5CD633E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/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xmlns="" id="{A28972BD-D2E1-4DCA-A907-2E3B6F6066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xmlns="" id="{1C806824-5C2D-4747-B038-69EE4074B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xmlns="" id="{3B33F710-16D7-4F48-BFCA-66C9CA235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xmlns="" id="{6C8C8ED4-90FA-4E97-AAF0-D5D51E6A93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xmlns="" id="{6C5EB9C1-B25F-4172-8A96-5950ECC82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/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xmlns="" id="{097E6E8A-9373-4655-882B-21715CCE9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xmlns="" id="{EB8CC766-1206-4372-ACAF-8230AF4D5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xmlns="" id="{1C8E2511-2489-47B2-9C19-C410910DD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xmlns="" id="{D7820196-0A47-47EF-832C-A688E897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xmlns="" id="{4982E0BF-34AE-48A3-AD6B-E0F3CD05D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xmlns="" id="{CD34643B-9DF2-4310-8868-48252C3393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xmlns="" id="{4E020C4E-AF64-44A8-B830-779541D8D5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xmlns="" id="{D97BC3D3-B1B3-4825-9169-BBEF1DBCF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xmlns="" id="{A750DC4F-1DAF-470E-98C6-6C68DEB933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xmlns="" id="{2F99594A-5BBD-4E10-A818-8BE52B7D95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2037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xmlns="" id="{C2E4E997-8672-4FFD-B8EC-9932A8E47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xmlns="" id="{FE6BA9E6-1D9E-4D30-B528-D49FA1342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ARDUINO</a:t>
            </a:r>
            <a:endParaRPr lang="ru-RU" sz="320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16 МГц</a:t>
            </a:r>
          </a:p>
          <a:p>
            <a:r>
              <a:rPr lang="en-US" sz="2000" dirty="0"/>
              <a:t>2к RAM</a:t>
            </a:r>
          </a:p>
          <a:p>
            <a:r>
              <a:rPr lang="en-US" sz="2000" dirty="0"/>
              <a:t>32к Flash</a:t>
            </a:r>
          </a:p>
          <a:p>
            <a:r>
              <a:rPr lang="en-US" sz="2000" dirty="0"/>
              <a:t>14 GPIO</a:t>
            </a:r>
          </a:p>
          <a:p>
            <a:r>
              <a:rPr lang="ru-RU" sz="2000" dirty="0"/>
              <a:t>АЦП</a:t>
            </a:r>
            <a:endParaRPr lang="en-US" sz="2000" dirty="0"/>
          </a:p>
          <a:p>
            <a:r>
              <a:rPr lang="ru-RU" sz="2000" dirty="0"/>
              <a:t>Интерфейсы</a:t>
            </a:r>
            <a:r>
              <a:rPr lang="en-US" sz="2000" dirty="0"/>
              <a:t>: USB, UART, SPI, 1-wire, I2C</a:t>
            </a:r>
          </a:p>
          <a:p>
            <a:r>
              <a:rPr lang="ru-RU" sz="2000" dirty="0" err="1"/>
              <a:t>Шилды</a:t>
            </a:r>
            <a:r>
              <a:rPr lang="en-US" sz="2000" dirty="0"/>
              <a:t>: WiFi, GPRS, RS485, CAN, </a:t>
            </a:r>
            <a:r>
              <a:rPr lang="en-US" sz="2000" dirty="0" smtClean="0"/>
              <a:t>Lora</a:t>
            </a:r>
          </a:p>
          <a:p>
            <a:r>
              <a:rPr lang="ru-RU" sz="2000" dirty="0" smtClean="0"/>
              <a:t>Стоимость </a:t>
            </a:r>
            <a:r>
              <a:rPr lang="en-US" sz="2000" dirty="0" smtClean="0"/>
              <a:t>~900</a:t>
            </a:r>
            <a:r>
              <a:rPr lang="ru-RU" sz="2000" dirty="0" smtClean="0"/>
              <a:t>₽ за </a:t>
            </a:r>
            <a:r>
              <a:rPr lang="en-US" sz="2000" dirty="0" smtClean="0"/>
              <a:t>Uno, 350</a:t>
            </a:r>
            <a:r>
              <a:rPr lang="ru-RU" sz="2000" dirty="0" smtClean="0"/>
              <a:t>₽ за </a:t>
            </a:r>
            <a:r>
              <a:rPr lang="en-US" sz="2000" dirty="0" smtClean="0"/>
              <a:t>Nano, 200</a:t>
            </a:r>
            <a:r>
              <a:rPr lang="ru-RU" sz="2000" dirty="0" smtClean="0"/>
              <a:t>₽ за </a:t>
            </a:r>
            <a:r>
              <a:rPr lang="en-US" sz="2000" dirty="0" smtClean="0"/>
              <a:t>Mini</a:t>
            </a:r>
            <a:endParaRPr lang="ru-RU" sz="2000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339176F6-A04E-8949-9F2C-65F1ABECA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15954"/>
            <a:ext cx="5456279" cy="36011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4" name="Group 14">
            <a:extLst>
              <a:ext uri="{FF2B5EF4-FFF2-40B4-BE49-F238E27FC236}">
                <a16:creationId xmlns:a16="http://schemas.microsoft.com/office/drawing/2014/main" xmlns="" id="{453E4DEE-E996-40F8-8635-0FF43D734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/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xmlns="" id="{08BD1D3E-43CE-49EB-A424-0738950C64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/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E9182037-E3FA-489A-95D5-29E424842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E8864E76-AD7F-4BEE-B3F6-A78FA42AEF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xmlns="" id="{8AD071B3-046D-4479-91FE-01E9AD7C8A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xmlns="" id="{91D776F5-E902-4A4D-A75D-A46E063C9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xmlns="" id="{EBED8F24-A998-4952-AB68-E2074F0746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xmlns="" id="{74D7A646-8CDC-49B3-9C44-3EF38DB426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xmlns="" id="{D4E99D14-E4F4-419B-9AAF-8D1CEAB28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xmlns="" id="{377E106C-5445-4A52-9F7E-DA1738744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xmlns="" id="{752BFE96-D378-4BAE-A64B-F851A34C4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xmlns="" id="{B88FFB19-5A5E-4078-B467-9D4ABD21BD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xmlns="" id="{11042975-3D19-4728-BCDA-D3F5CD633E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/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xmlns="" id="{A28972BD-D2E1-4DCA-A907-2E3B6F6066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xmlns="" id="{1C806824-5C2D-4747-B038-69EE4074B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xmlns="" id="{3B33F710-16D7-4F48-BFCA-66C9CA235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xmlns="" id="{6C8C8ED4-90FA-4E97-AAF0-D5D51E6A93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xmlns="" id="{6C5EB9C1-B25F-4172-8A96-5950ECC82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/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xmlns="" id="{097E6E8A-9373-4655-882B-21715CCE9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xmlns="" id="{EB8CC766-1206-4372-ACAF-8230AF4D5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xmlns="" id="{1C8E2511-2489-47B2-9C19-C410910DD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xmlns="" id="{D7820196-0A47-47EF-832C-A688E897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xmlns="" id="{4982E0BF-34AE-48A3-AD6B-E0F3CD05D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xmlns="" id="{CD34643B-9DF2-4310-8868-48252C3393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xmlns="" id="{4E020C4E-AF64-44A8-B830-779541D8D5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xmlns="" id="{D97BC3D3-B1B3-4825-9169-BBEF1DBCF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xmlns="" id="{A750DC4F-1DAF-470E-98C6-6C68DEB933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xmlns="" id="{2F99594A-5BBD-4E10-A818-8BE52B7D95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/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9257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/>
              <a:t>Наборы для начинающих</a:t>
            </a:r>
            <a:endParaRPr lang="ru-RU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B6874564-D55B-7847-9FA6-2D3E2CA9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5969000" cy="4076700"/>
          </a:xfrm>
          <a:prstGeom prst="rect">
            <a:avLst/>
          </a:prstGeom>
        </p:spPr>
      </p:pic>
      <p:pic>
        <p:nvPicPr>
          <p:cNvPr id="12" name="Рисунок 12">
            <a:extLst>
              <a:ext uri="{FF2B5EF4-FFF2-40B4-BE49-F238E27FC236}">
                <a16:creationId xmlns:a16="http://schemas.microsoft.com/office/drawing/2014/main" xmlns="" id="{B7A3F941-FB79-C24A-96A9-6B6FBE8E2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3" y="2097088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337</TotalTime>
  <Words>414</Words>
  <Application>Microsoft Macintosh PowerPoint</Application>
  <PresentationFormat>Широкоэкранный</PresentationFormat>
  <Paragraphs>123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4" baseType="lpstr">
      <vt:lpstr>Mangal</vt:lpstr>
      <vt:lpstr>Trebuchet MS</vt:lpstr>
      <vt:lpstr>Tw Cen MT</vt:lpstr>
      <vt:lpstr>Arial</vt:lpstr>
      <vt:lpstr>Circuit</vt:lpstr>
      <vt:lpstr>Интернет вещей: нырок в кроличью норку</vt:lpstr>
      <vt:lpstr>Чей Интернет?</vt:lpstr>
      <vt:lpstr>причины</vt:lpstr>
      <vt:lpstr>Области применения</vt:lpstr>
      <vt:lpstr>Направления деятельности</vt:lpstr>
      <vt:lpstr>Типичная схема </vt:lpstr>
      <vt:lpstr>Устройство</vt:lpstr>
      <vt:lpstr>ARDUINO</vt:lpstr>
      <vt:lpstr>Наборы для начинающих</vt:lpstr>
      <vt:lpstr>ESP WROOM32</vt:lpstr>
      <vt:lpstr>Макетная плата</vt:lpstr>
      <vt:lpstr>Макетная плата</vt:lpstr>
      <vt:lpstr>ESP32 Devkit v1</vt:lpstr>
      <vt:lpstr>Датчик климата Xiaomi</vt:lpstr>
      <vt:lpstr>Пишем прошивку: Arduino ide</vt:lpstr>
      <vt:lpstr>Простейший пример</vt:lpstr>
      <vt:lpstr>Библиотека ble</vt:lpstr>
      <vt:lpstr>BLE scanner</vt:lpstr>
      <vt:lpstr>Читаем показания датчика</vt:lpstr>
      <vt:lpstr>Читаем показания датчика</vt:lpstr>
      <vt:lpstr>Читаем показания датчика</vt:lpstr>
      <vt:lpstr>Читаем показания датчика</vt:lpstr>
      <vt:lpstr>Читаем показания датчика</vt:lpstr>
      <vt:lpstr>Читаем показания датчика</vt:lpstr>
      <vt:lpstr>Читаем показания датчика</vt:lpstr>
      <vt:lpstr>Читаем показания датчика</vt:lpstr>
      <vt:lpstr>Что делать дальше?</vt:lpstr>
      <vt:lpstr>Что делать дальше?</vt:lpstr>
      <vt:lpstr>Что делать дальше?</vt:lpstr>
      <vt:lpstr>Модуль sim800 v2.0</vt:lpstr>
      <vt:lpstr>Схема fritzing</vt:lpstr>
      <vt:lpstr>Подключаем интернет</vt:lpstr>
      <vt:lpstr>Подключаем интернет</vt:lpstr>
      <vt:lpstr>Пишем бота telegram</vt:lpstr>
      <vt:lpstr>Пишем бота telegram</vt:lpstr>
      <vt:lpstr>Пишем бота telegram</vt:lpstr>
      <vt:lpstr>Проверка работы</vt:lpstr>
      <vt:lpstr>ССЫЛКИ</vt:lpstr>
      <vt:lpstr>Презентация PowerPoint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пользователь Microsoft Office</cp:lastModifiedBy>
  <cp:revision>35</cp:revision>
  <dcterms:created xsi:type="dcterms:W3CDTF">2014-08-26T23:43:54Z</dcterms:created>
  <dcterms:modified xsi:type="dcterms:W3CDTF">2019-04-09T12:03:14Z</dcterms:modified>
</cp:coreProperties>
</file>